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15cbda8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15cbda8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15cbda8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15cbda8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0bc9927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0bc9927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384ebafd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384ebaf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0bc9927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0bc9927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0bc9927a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0bc9927a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15cbda8e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15cbda8e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5cbda8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15cbda8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github.com/TrueCactus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s://www.linkedin.com/in/luciecamanez/" TargetMode="External"/><Relationship Id="rId8" Type="http://schemas.openxmlformats.org/officeDocument/2006/relationships/hyperlink" Target="https://web-cdn.bsky.app/profile/ladatatata.bsky.soci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648" y="2571750"/>
            <a:ext cx="1820531" cy="21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9062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2C3E50"/>
                </a:solidFill>
                <a:highlight>
                  <a:srgbClr val="FFFFFF"/>
                </a:highlight>
              </a:rPr>
              <a:t>Introduction à R Shiny</a:t>
            </a:r>
            <a:endParaRPr b="1" sz="30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lang="fr" sz="2400">
                <a:solidFill>
                  <a:srgbClr val="34495E"/>
                </a:solidFill>
                <a:highlight>
                  <a:srgbClr val="FFFFFF"/>
                </a:highlight>
              </a:rPr>
              <a:t>d'un Tableur à une Application Web Dynamique</a:t>
            </a:r>
            <a:endParaRPr sz="2400">
              <a:solidFill>
                <a:srgbClr val="34495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fr" sz="2530">
                <a:solidFill>
                  <a:srgbClr val="2C3E50"/>
                </a:solidFill>
                <a:highlight>
                  <a:srgbClr val="FFFFFF"/>
                </a:highlight>
              </a:rPr>
              <a:t>C'est quoi R Shiny ?!</a:t>
            </a:r>
            <a:endParaRPr b="1" sz="253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51200" y="1537500"/>
            <a:ext cx="85206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6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Char char="➔"/>
            </a:pPr>
            <a:r>
              <a:rPr lang="fr" sz="1950">
                <a:solidFill>
                  <a:srgbClr val="333333"/>
                </a:solidFill>
                <a:highlight>
                  <a:srgbClr val="FFFFFF"/>
                </a:highlight>
              </a:rPr>
              <a:t>Framework permettant de créér des application Web</a:t>
            </a:r>
            <a:endParaRPr sz="1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76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Char char="➔"/>
            </a:pPr>
            <a:r>
              <a:rPr lang="fr" sz="1950">
                <a:solidFill>
                  <a:srgbClr val="333333"/>
                </a:solidFill>
                <a:highlight>
                  <a:srgbClr val="FFFFFF"/>
                </a:highlight>
              </a:rPr>
              <a:t>Langage de Programmation R</a:t>
            </a:r>
            <a:endParaRPr sz="1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762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50"/>
              <a:buChar char="➔"/>
            </a:pPr>
            <a:r>
              <a:rPr lang="fr" sz="1950">
                <a:solidFill>
                  <a:srgbClr val="333333"/>
                </a:solidFill>
                <a:highlight>
                  <a:srgbClr val="FFFFFF"/>
                </a:highlight>
              </a:rPr>
              <a:t>Permet </a:t>
            </a:r>
            <a:r>
              <a:rPr lang="fr" sz="1950">
                <a:solidFill>
                  <a:srgbClr val="333333"/>
                </a:solidFill>
                <a:highlight>
                  <a:srgbClr val="FFFFFF"/>
                </a:highlight>
              </a:rPr>
              <a:t>d'exécuter</a:t>
            </a:r>
            <a:r>
              <a:rPr lang="fr" sz="1950">
                <a:solidFill>
                  <a:srgbClr val="333333"/>
                </a:solidFill>
                <a:highlight>
                  <a:srgbClr val="FFFFFF"/>
                </a:highlight>
              </a:rPr>
              <a:t> du code R et d'afficher des résultats interactivement</a:t>
            </a:r>
            <a:endParaRPr sz="155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48" y="3445700"/>
            <a:ext cx="1483100" cy="1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00" y="3401875"/>
            <a:ext cx="1418350" cy="14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585" y="3514825"/>
            <a:ext cx="1344826" cy="13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R Shiny 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rgbClr val="555555"/>
              </a:buClr>
              <a:buSzPts val="1900"/>
              <a:buChar char="➔"/>
            </a:pPr>
            <a:r>
              <a:rPr lang="fr" sz="1900">
                <a:solidFill>
                  <a:srgbClr val="555555"/>
                </a:solidFill>
                <a:highlight>
                  <a:schemeClr val="lt1"/>
                </a:highlight>
              </a:rPr>
              <a:t>Interactivité immédiate pour vos analyses</a:t>
            </a:r>
            <a:endParaRPr sz="190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900"/>
              <a:buChar char="➔"/>
            </a:pPr>
            <a:r>
              <a:rPr lang="fr" sz="1900">
                <a:solidFill>
                  <a:srgbClr val="555555"/>
                </a:solidFill>
                <a:highlight>
                  <a:schemeClr val="lt1"/>
                </a:highlight>
              </a:rPr>
              <a:t>Accessibilité via un navigateur web : partage facile avec les collaborateurs</a:t>
            </a:r>
            <a:endParaRPr sz="190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900"/>
              <a:buChar char="➔"/>
            </a:pPr>
            <a:r>
              <a:rPr lang="fr" sz="1900">
                <a:solidFill>
                  <a:srgbClr val="555555"/>
                </a:solidFill>
                <a:highlight>
                  <a:schemeClr val="lt1"/>
                </a:highlight>
              </a:rPr>
              <a:t>Pas besoin de compétences avancées en développement web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100" y="3570250"/>
            <a:ext cx="1287800" cy="12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950" y="3570250"/>
            <a:ext cx="1287800" cy="12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350" y="3570250"/>
            <a:ext cx="1287800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2300"/>
              </a:spcAft>
              <a:buNone/>
            </a:pPr>
            <a:r>
              <a:rPr b="1" lang="fr" sz="2255">
                <a:solidFill>
                  <a:srgbClr val="2C3E50"/>
                </a:solidFill>
                <a:highlight>
                  <a:srgbClr val="FFFFFF"/>
                </a:highlight>
              </a:rPr>
              <a:t>Structure d'une Application Shiny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50" y="1304050"/>
            <a:ext cx="1260975" cy="1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663" y="1345650"/>
            <a:ext cx="1177775" cy="11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0" y="2523425"/>
            <a:ext cx="4689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50">
                <a:solidFill>
                  <a:srgbClr val="333333"/>
                </a:solidFill>
                <a:highlight>
                  <a:srgbClr val="FFFFFF"/>
                </a:highlight>
              </a:rPr>
              <a:t>UI : Interface utilisateur</a:t>
            </a:r>
            <a:endParaRPr b="1"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333333"/>
                </a:solidFill>
                <a:highlight>
                  <a:srgbClr val="FFFFFF"/>
                </a:highlight>
              </a:rPr>
              <a:t>Les inputs et outputs permettent à l'utilisateur d'interagir avec les données.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075113" y="2565025"/>
            <a:ext cx="406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50">
                <a:solidFill>
                  <a:srgbClr val="333333"/>
                </a:solidFill>
                <a:highlight>
                  <a:srgbClr val="FFFFFF"/>
                </a:highlight>
              </a:rPr>
              <a:t>Server : Logique métier</a:t>
            </a:r>
            <a:endParaRPr b="1"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333333"/>
                </a:solidFill>
                <a:highlight>
                  <a:srgbClr val="FFFFFF"/>
                </a:highlight>
              </a:rPr>
              <a:t>Les calculs réactifs et traitements définissent la logique de l'application.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953900" y="3843900"/>
            <a:ext cx="52362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33333"/>
                </a:solidFill>
                <a:highlight>
                  <a:srgbClr val="FFFFFF"/>
                </a:highlight>
              </a:rPr>
              <a:t>App : Combine UI + Server</a:t>
            </a:r>
            <a:endParaRPr b="1"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500">
                <a:solidFill>
                  <a:srgbClr val="333333"/>
                </a:solidFill>
                <a:highlight>
                  <a:srgbClr val="FFFFFF"/>
                </a:highlight>
              </a:rPr>
              <a:t>Une application complète et dynamique résultant de la fusion des deux composants.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84" name="Google Shape;84;p16"/>
          <p:cNvSpPr/>
          <p:nvPr/>
        </p:nvSpPr>
        <p:spPr>
          <a:xfrm rot="10798280">
            <a:off x="3339639" y="2227805"/>
            <a:ext cx="2398200" cy="1517700"/>
          </a:xfrm>
          <a:prstGeom prst="blockArc">
            <a:avLst>
              <a:gd fmla="val 12366053" name="adj1"/>
              <a:gd fmla="val 19741742" name="adj2"/>
              <a:gd fmla="val 8337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920"/>
              <a:t>Les Widgets Shiny</a:t>
            </a:r>
            <a:endParaRPr sz="392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702450"/>
            <a:ext cx="85206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0" y="1679562"/>
            <a:ext cx="8436152" cy="291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d’utilisation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5947725" y="1634900"/>
            <a:ext cx="30351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333333"/>
                </a:solidFill>
                <a:highlight>
                  <a:srgbClr val="FFFFFF"/>
                </a:highlight>
              </a:rPr>
              <a:t>Après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Une interface web interactive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permettant de filtrer et visualiser les données en direct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453" y="1372888"/>
            <a:ext cx="3511701" cy="18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58850" y="1716800"/>
            <a:ext cx="30000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33333"/>
                </a:solidFill>
                <a:highlight>
                  <a:srgbClr val="FFFFFF"/>
                </a:highlight>
              </a:rPr>
              <a:t>Avant</a:t>
            </a:r>
            <a:endParaRPr b="1"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Un tableur Excel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FF"/>
                </a:highlight>
              </a:rPr>
              <a:t>avec des données fixes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98" y="2841950"/>
            <a:ext cx="1483100" cy="1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100" y="2874325"/>
            <a:ext cx="1418350" cy="14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673100" marR="673100" rtl="0" algn="l">
              <a:lnSpc>
                <a:spcPct val="110000"/>
              </a:lnSpc>
              <a:spcBef>
                <a:spcPts val="1500"/>
              </a:spcBef>
              <a:spcAft>
                <a:spcPts val="3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2C3E50"/>
                </a:solidFill>
                <a:highlight>
                  <a:srgbClr val="FFFFFF"/>
                </a:highlight>
              </a:rPr>
              <a:t>Conclusion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673100" marR="6731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60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-323850" lvl="0" marL="1130300" marR="673100" rtl="0" algn="l">
              <a:lnSpc>
                <a:spcPct val="180000"/>
              </a:lnSpc>
              <a:spcBef>
                <a:spcPts val="3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fr" sz="6000">
                <a:solidFill>
                  <a:schemeClr val="dk1"/>
                </a:solidFill>
                <a:highlight>
                  <a:srgbClr val="FFFFFF"/>
                </a:highlight>
              </a:rPr>
              <a:t>R Shiny transforme vos analyses statiques en expériences interactives</a:t>
            </a:r>
            <a:endParaRPr sz="6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1130300" marR="6731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fr" sz="6000">
                <a:solidFill>
                  <a:schemeClr val="dk1"/>
                </a:solidFill>
                <a:highlight>
                  <a:srgbClr val="FFFFFF"/>
                </a:highlight>
              </a:rPr>
              <a:t>Une solution accessible</a:t>
            </a:r>
            <a:endParaRPr sz="6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1130300" marR="6731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fr" sz="6000">
                <a:solidFill>
                  <a:schemeClr val="dk1"/>
                </a:solidFill>
                <a:highlight>
                  <a:srgbClr val="FFFFFF"/>
                </a:highlight>
              </a:rPr>
              <a:t>Création d'objets interactifs facilitée</a:t>
            </a:r>
            <a:endParaRPr sz="6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1130300" marR="6731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fr" sz="6000">
                <a:solidFill>
                  <a:schemeClr val="dk1"/>
                </a:solidFill>
                <a:highlight>
                  <a:srgbClr val="FFFFFF"/>
                </a:highlight>
              </a:rPr>
              <a:t>Choix de sorties variées</a:t>
            </a:r>
            <a:endParaRPr sz="6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 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564900" y="1511350"/>
            <a:ext cx="2602200" cy="273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269400" y="1378450"/>
            <a:ext cx="333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Connectez vous avec moi 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75" y="20019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875" y="35588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493625" y="661450"/>
            <a:ext cx="8391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879" y="2764425"/>
            <a:ext cx="572699" cy="64159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4827600" y="2166963"/>
            <a:ext cx="36528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7"/>
              </a:rPr>
              <a:t>https://www.linkedin.com/in/luciecamanez/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827600" y="2892775"/>
            <a:ext cx="42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hlink"/>
                </a:solidFill>
                <a:hlinkClick r:id="rId8"/>
              </a:rPr>
              <a:t>https://web-cdn.bsky.app/profile/ladatatata.bsky.social</a:t>
            </a:r>
            <a:endParaRPr sz="1300"/>
          </a:p>
        </p:txBody>
      </p:sp>
      <p:sp>
        <p:nvSpPr>
          <p:cNvPr id="128" name="Google Shape;128;p21"/>
          <p:cNvSpPr txBox="1"/>
          <p:nvPr/>
        </p:nvSpPr>
        <p:spPr>
          <a:xfrm>
            <a:off x="4827600" y="364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9"/>
              </a:rPr>
              <a:t>https://github.com/TrueCactus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